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87"/>
  </p:notesMasterIdLst>
  <p:handoutMasterIdLst>
    <p:handoutMasterId r:id="rId88"/>
  </p:handoutMasterIdLst>
  <p:sldIdLst>
    <p:sldId id="2147482793" r:id="rId4"/>
    <p:sldId id="2147479923" r:id="rId5"/>
    <p:sldId id="2147480066" r:id="rId6"/>
    <p:sldId id="2147482792" r:id="rId7"/>
    <p:sldId id="2147482815" r:id="rId8"/>
    <p:sldId id="2147482816" r:id="rId9"/>
    <p:sldId id="2147482819" r:id="rId10"/>
    <p:sldId id="2147482817" r:id="rId11"/>
    <p:sldId id="2147482820" r:id="rId12"/>
    <p:sldId id="2147482823" r:id="rId13"/>
    <p:sldId id="2147482826" r:id="rId14"/>
    <p:sldId id="2147482824" r:id="rId15"/>
    <p:sldId id="2147482825" r:id="rId16"/>
    <p:sldId id="2147482827" r:id="rId17"/>
    <p:sldId id="2147482828" r:id="rId18"/>
    <p:sldId id="2147482790" r:id="rId19"/>
    <p:sldId id="2147479969" r:id="rId20"/>
    <p:sldId id="2147482834" r:id="rId21"/>
    <p:sldId id="2147482814" r:id="rId22"/>
    <p:sldId id="2147482808" r:id="rId23"/>
    <p:sldId id="2147482831" r:id="rId24"/>
    <p:sldId id="2147482835" r:id="rId25"/>
    <p:sldId id="2147482833" r:id="rId26"/>
    <p:sldId id="2147482829" r:id="rId27"/>
    <p:sldId id="2147482830" r:id="rId28"/>
    <p:sldId id="2147482810" r:id="rId29"/>
    <p:sldId id="2147482811" r:id="rId30"/>
    <p:sldId id="2147482812" r:id="rId31"/>
    <p:sldId id="2147482813" r:id="rId32"/>
    <p:sldId id="2147482791" r:id="rId33"/>
    <p:sldId id="2147482794" r:id="rId34"/>
    <p:sldId id="2147482795" r:id="rId35"/>
    <p:sldId id="2147482796" r:id="rId36"/>
    <p:sldId id="2147482797" r:id="rId37"/>
    <p:sldId id="2147482798" r:id="rId38"/>
    <p:sldId id="2147482799" r:id="rId39"/>
    <p:sldId id="2147482800" r:id="rId40"/>
    <p:sldId id="2147482801" r:id="rId41"/>
    <p:sldId id="2147482802" r:id="rId42"/>
    <p:sldId id="2147482803" r:id="rId43"/>
    <p:sldId id="2147482804" r:id="rId44"/>
    <p:sldId id="2147482805" r:id="rId45"/>
    <p:sldId id="2147482806" r:id="rId46"/>
    <p:sldId id="2147482789" r:id="rId47"/>
    <p:sldId id="2147479986" r:id="rId48"/>
    <p:sldId id="2147479981" r:id="rId49"/>
    <p:sldId id="2147479971" r:id="rId50"/>
    <p:sldId id="2147479974" r:id="rId51"/>
    <p:sldId id="2147480039" r:id="rId52"/>
    <p:sldId id="2147479979" r:id="rId53"/>
    <p:sldId id="2147480044" r:id="rId54"/>
    <p:sldId id="2147480046" r:id="rId55"/>
    <p:sldId id="2147480024" r:id="rId56"/>
    <p:sldId id="2147480025" r:id="rId57"/>
    <p:sldId id="2147479955" r:id="rId58"/>
    <p:sldId id="2147480031" r:id="rId59"/>
    <p:sldId id="2147480030" r:id="rId60"/>
    <p:sldId id="2147480029" r:id="rId61"/>
    <p:sldId id="2147479956" r:id="rId62"/>
    <p:sldId id="2147479957" r:id="rId63"/>
    <p:sldId id="2147480112" r:id="rId64"/>
    <p:sldId id="2147480113" r:id="rId65"/>
    <p:sldId id="2147479959" r:id="rId66"/>
    <p:sldId id="2147479960" r:id="rId67"/>
    <p:sldId id="2147479962" r:id="rId68"/>
    <p:sldId id="2147480079" r:id="rId69"/>
    <p:sldId id="2147479964" r:id="rId70"/>
    <p:sldId id="2147480076" r:id="rId71"/>
    <p:sldId id="2147480050" r:id="rId72"/>
    <p:sldId id="2147479990" r:id="rId73"/>
    <p:sldId id="2147479991" r:id="rId74"/>
    <p:sldId id="2147479992" r:id="rId75"/>
    <p:sldId id="2147480097" r:id="rId76"/>
    <p:sldId id="2147480006" r:id="rId77"/>
    <p:sldId id="2147480080" r:id="rId78"/>
    <p:sldId id="2147482788" r:id="rId79"/>
    <p:sldId id="2147480026" r:id="rId80"/>
    <p:sldId id="2147480056" r:id="rId81"/>
    <p:sldId id="2147480034" r:id="rId82"/>
    <p:sldId id="2147480035" r:id="rId83"/>
    <p:sldId id="2147480059" r:id="rId84"/>
    <p:sldId id="2147480060" r:id="rId85"/>
    <p:sldId id="2147479792" r:id="rId86"/>
  </p:sldIdLst>
  <p:sldSz cx="12192000" cy="6858000"/>
  <p:notesSz cx="6858000" cy="9144000"/>
  <p:embeddedFontLst>
    <p:embeddedFont>
      <p:font typeface="Segoe UI" panose="020B0502040204020203" pitchFamily="34" charset="0"/>
      <p:regular r:id="rId89"/>
      <p:bold r:id="rId90"/>
      <p:italic r:id="rId91"/>
      <p:boldItalic r:id="rId92"/>
    </p:embeddedFont>
    <p:embeddedFont>
      <p:font typeface="Segoe Sans Text" charset="0"/>
      <p:regular r:id="rId93"/>
      <p:bold r:id="rId94"/>
    </p:embeddedFont>
    <p:embeddedFont>
      <p:font typeface="Open Sans SemiBold" panose="020B0600000101010101" charset="0"/>
      <p:bold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Segoe UI Semibold" panose="020B0702040204020203" pitchFamily="34" charset="0"/>
      <p:bold r:id="rId101"/>
      <p:boldItalic r:id="rId102"/>
    </p:embeddedFont>
    <p:embeddedFont>
      <p:font typeface="맑은 고딕" panose="020B0503020000020004" pitchFamily="50" charset="-127"/>
      <p:regular r:id="rId103"/>
      <p:bold r:id="rId104"/>
    </p:embeddedFont>
    <p:embeddedFont>
      <p:font typeface="Open Sans" panose="020B0600000101010101" charset="0"/>
      <p:regular r:id="rId105"/>
      <p:bold r:id="rId106"/>
      <p:italic r:id="rId107"/>
      <p:boldItalic r:id="rId10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 - Opening" id="{5FBFE31B-8285-49D4-AF82-20D3EB0E85B4}">
          <p14:sldIdLst>
            <p14:sldId id="2147482793"/>
            <p14:sldId id="2147479923"/>
          </p14:sldIdLst>
        </p14:section>
        <p14:section name="00 소개" id="{F46CED01-A484-4E61-96A2-33268913B3CA}">
          <p14:sldIdLst>
            <p14:sldId id="2147480066"/>
          </p14:sldIdLst>
        </p14:section>
        <p14:section name="01 개발자 배경을 가진 내가 DevSecOps로 팀을 옮긴 이유와 나의 비전" id="{58D6A709-FD31-4968-B154-61453165A191}">
          <p14:sldIdLst>
            <p14:sldId id="2147482792"/>
            <p14:sldId id="2147482815"/>
            <p14:sldId id="2147482816"/>
            <p14:sldId id="2147482819"/>
            <p14:sldId id="2147482817"/>
            <p14:sldId id="2147482820"/>
            <p14:sldId id="2147482823"/>
            <p14:sldId id="2147482826"/>
            <p14:sldId id="2147482824"/>
            <p14:sldId id="2147482825"/>
            <p14:sldId id="2147482827"/>
            <p14:sldId id="2147482828"/>
          </p14:sldIdLst>
        </p14:section>
        <p14:section name="02 DevSecOps에 대한 개념 및 필요성" id="{DD9A6272-1D82-4E44-8180-7C4B29BA31B0}">
          <p14:sldIdLst>
            <p14:sldId id="2147482790"/>
            <p14:sldId id="2147479969"/>
            <p14:sldId id="2147482834"/>
            <p14:sldId id="2147482814"/>
            <p14:sldId id="2147482808"/>
            <p14:sldId id="2147482831"/>
            <p14:sldId id="2147482835"/>
            <p14:sldId id="2147482833"/>
            <p14:sldId id="2147482829"/>
            <p14:sldId id="2147482830"/>
            <p14:sldId id="2147482810"/>
            <p14:sldId id="2147482811"/>
            <p14:sldId id="2147482812"/>
            <p14:sldId id="2147482813"/>
          </p14:sldIdLst>
        </p14:section>
        <p14:section name="03 맡았던 업무 소개" id="{5C0BDB2C-81B5-4246-9493-77E4583C82F6}">
          <p14:sldIdLst>
            <p14:sldId id="2147482791"/>
          </p14:sldIdLst>
        </p14:section>
        <p14:section name="Title slides" id="{BD7B8940-5261-43A4-9DF7-040EDEBCD880}">
          <p14:sldIdLst>
            <p14:sldId id="2147482794"/>
            <p14:sldId id="2147482795"/>
            <p14:sldId id="2147482796"/>
          </p14:sldIdLst>
        </p14:section>
        <p14:section name="Agenda" id="{8239667C-4845-47A2-ADA5-EBF9F7B4CDA6}">
          <p14:sldIdLst>
            <p14:sldId id="2147482797"/>
            <p14:sldId id="2147482798"/>
            <p14:sldId id="2147482799"/>
          </p14:sldIdLst>
        </p14:section>
        <p14:section name="1 - Section slide options" id="{4E6604CD-9C69-49EC-8129-BB425F480ED5}">
          <p14:sldIdLst>
            <p14:sldId id="2147482800"/>
            <p14:sldId id="2147482801"/>
            <p14:sldId id="2147482802"/>
            <p14:sldId id="2147482803"/>
          </p14:sldIdLst>
        </p14:section>
        <p14:section name="2 - Headline only slides" id="{743AF35E-22F7-415C-9581-DC1189A4A5AE}">
          <p14:sldIdLst>
            <p14:sldId id="2147482804"/>
            <p14:sldId id="2147482805"/>
            <p14:sldId id="2147482806"/>
          </p14:sldIdLst>
        </p14:section>
        <p14:section name="3 - Content slides" id="{93CA586B-067E-FD48-9DD1-5E50DEAEC65A}">
          <p14:sldIdLst>
            <p14:sldId id="2147482789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67" autoAdjust="0"/>
  </p:normalViewPr>
  <p:slideViewPr>
    <p:cSldViewPr snapToGrid="0">
      <p:cViewPr varScale="1">
        <p:scale>
          <a:sx n="77" d="100"/>
          <a:sy n="77" d="100"/>
        </p:scale>
        <p:origin x="1158" y="96"/>
      </p:cViewPr>
      <p:guideLst/>
    </p:cSldViewPr>
  </p:slideViewPr>
  <p:notesTextViewPr>
    <p:cViewPr>
      <p:scale>
        <a:sx n="87" d="100"/>
        <a:sy n="87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1.fntdata"/><Relationship Id="rId112" Type="http://schemas.openxmlformats.org/officeDocument/2006/relationships/theme" Target="theme/theme1.xml"/><Relationship Id="rId16" Type="http://schemas.openxmlformats.org/officeDocument/2006/relationships/slide" Target="slides/slide13.xml"/><Relationship Id="rId107" Type="http://schemas.openxmlformats.org/officeDocument/2006/relationships/font" Target="fonts/font19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14.fntdata"/><Relationship Id="rId5" Type="http://schemas.openxmlformats.org/officeDocument/2006/relationships/slide" Target="slides/slide2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tableStyles" Target="tableStyle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15.fntdata"/><Relationship Id="rId108" Type="http://schemas.openxmlformats.org/officeDocument/2006/relationships/font" Target="fonts/font20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8.fntdata"/><Relationship Id="rId114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commentAuthors" Target="commentAuthor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notesMaster" Target="notesMasters/notesMaster1.xml"/><Relationship Id="rId110" Type="http://schemas.openxmlformats.org/officeDocument/2006/relationships/presProps" Target="presProps.xml"/><Relationship Id="rId115" Type="http://schemas.microsoft.com/office/2018/10/relationships/authors" Target="author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12.fntdata"/><Relationship Id="rId105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handoutMaster" Target="handoutMasters/handoutMaster1.xml"/><Relationship Id="rId11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1/6/2025 11:17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발표를 들으러 와주셔서 감사드립니다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저는 이번 세션 연사 이상준입니다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발표에 앞서 이번 세션은 저의 경험과 개인적인 의견을 나누는 세션으로 기술을 다루는 세션이 아니기 때문에 기술적인 학습을 원하시면 다른 부스로 이동하셔도 무방합니다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도중에도 얼마든지 이동하실 수 있으니 참고 부탁드립니다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다만 나가실 때는 다른 분들께 방해되지 않도록 조용히 퇴실 부탁드리겠습니다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라는 제목은 사실 말장난 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저는 닷넷 개발자라는 배경을 가지고 있고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닷넷데브의</a:t>
            </a:r>
            <a:r>
              <a:rPr lang="ko-KR" altLang="en-US" baseline="0" dirty="0"/>
              <a:t> 운영진이기도 하면서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팀의 구성원으로 있기 때문에 쭉 이어 붙여보니까 </a:t>
            </a:r>
            <a:r>
              <a:rPr lang="ko-KR" altLang="en-US" baseline="0" dirty="0" err="1"/>
              <a:t>닷넷데브섹옵스가</a:t>
            </a:r>
            <a:r>
              <a:rPr lang="ko-KR" altLang="en-US" baseline="0" dirty="0"/>
              <a:t> 되었습니다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뭐 별 뜻이 있는 것은 아닙니다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혹시 세션 </a:t>
            </a:r>
            <a:r>
              <a:rPr lang="ko-KR" altLang="en-US" baseline="0" dirty="0" err="1"/>
              <a:t>제목때문에</a:t>
            </a:r>
            <a:r>
              <a:rPr lang="ko-KR" altLang="en-US" baseline="0" dirty="0"/>
              <a:t> 헷갈리실 분도 있으실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1/6/2025 11:17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생각하는 많이 알 수 있는 방법 큰 세가지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책이나 인터넷 강의구요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구글링을 하는 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세번째는 인공지능을 활용하는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책이랑</a:t>
            </a:r>
            <a:r>
              <a:rPr lang="ko-KR" altLang="en-US" dirty="0"/>
              <a:t> 인터넷 강의를 한데 묶은 것은 만든 사람이 특정되어 있고 그 사람 기준으로 순차적으로 지식을 탐구할 수 있다는 공통점 때문에 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생각하는 각 방법들에 대한 특징을 저의 경험을 기반으로 한번 적어봤는데요</a:t>
            </a:r>
            <a:r>
              <a:rPr lang="en-US" altLang="ko-KR" dirty="0"/>
              <a:t>. </a:t>
            </a:r>
            <a:r>
              <a:rPr lang="ko-KR" altLang="en-US" dirty="0"/>
              <a:t>많이들 공감하실 지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방법 모두 장점과 단점을 나열해 놨는데요</a:t>
            </a:r>
            <a:r>
              <a:rPr lang="en-US" altLang="ko-KR" dirty="0"/>
              <a:t>. </a:t>
            </a:r>
            <a:r>
              <a:rPr lang="ko-KR" altLang="en-US" dirty="0"/>
              <a:t>물론 개인의 차이에 의해서 단점이 아닌 것들도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가장 좋은 방법은 세 방법을 모두 사용하는 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자료는 나중에 공유될 </a:t>
            </a:r>
            <a:r>
              <a:rPr lang="ko-KR" altLang="en-US" dirty="0" err="1"/>
              <a:t>예정이오니</a:t>
            </a:r>
            <a:r>
              <a:rPr lang="ko-KR" altLang="en-US" dirty="0"/>
              <a:t> 나중에 한번씩 보시면 될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세 방법을 이용한 시간이</a:t>
            </a:r>
            <a:r>
              <a:rPr lang="en-US" altLang="ko-KR" dirty="0"/>
              <a:t> </a:t>
            </a:r>
            <a:r>
              <a:rPr lang="ko-KR" altLang="en-US" dirty="0"/>
              <a:t>쌓일수록 점점 전문적인 판단을 할 수 있게 된다고 믿습니다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회사에서의 실전 경험도 분명하게 필요할 것입니다</a:t>
            </a:r>
            <a:r>
              <a:rPr lang="en-US" altLang="ko-KR" dirty="0"/>
              <a:t>. </a:t>
            </a:r>
            <a:r>
              <a:rPr lang="ko-KR" altLang="en-US" dirty="0"/>
              <a:t>이론은 이론이기 때문이고 현장은 그렇지 못한 경우가 많기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실전에서도 임시로 때려 맞추는 방법보다는 이론을 기반하여 정확히 문제를 진단하여 해결하면 그 이론은 이제 지식 자체가 아니라 경험이 되어 내 것이 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내용에 써 있는 것이 마치 제너럴리스트와 스페셜리스트를 말하는 것 같다는 생각이 드실 수도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그 두 특성 모두</a:t>
            </a:r>
            <a:r>
              <a:rPr lang="en-US" altLang="ko-KR" dirty="0"/>
              <a:t>,</a:t>
            </a:r>
            <a:r>
              <a:rPr lang="ko-KR" altLang="en-US" dirty="0"/>
              <a:t> 기업의 현주소에 따라 어느 쪽이 더 많아야 한다는 그런 이론이 있다는 것은 알지만</a:t>
            </a:r>
            <a:r>
              <a:rPr lang="en-US" altLang="ko-KR" dirty="0"/>
              <a:t>, </a:t>
            </a:r>
            <a:r>
              <a:rPr lang="ko-KR" altLang="en-US" dirty="0"/>
              <a:t>분명한 것은 둘 다 필요한 영역이고 사람에게 시간은 한정되어 있기에 선택할 수 밖에 없다는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의미에서 볼 때 굳이 선택한다면 디테일을 챙기는 것보단 거시적으로 볼 수 있는 능력이 아무래도 판단하는 자리를 가질 수 있다고 생각했고</a:t>
            </a:r>
            <a:r>
              <a:rPr lang="en-US" altLang="ko-KR" dirty="0"/>
              <a:t>, </a:t>
            </a:r>
            <a:r>
              <a:rPr lang="ko-KR" altLang="en-US" dirty="0"/>
              <a:t>판단하는 자리는 곧 리더의 자리를 의미한다고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리더는 보통은 같은 연차 대비 인건비가 좀 더 비쌀 수 있는 가능성을 지니고 있습니다</a:t>
            </a:r>
            <a:r>
              <a:rPr lang="en-US" altLang="ko-KR" dirty="0"/>
              <a:t>. </a:t>
            </a:r>
            <a:r>
              <a:rPr lang="ko-KR" altLang="en-US" dirty="0"/>
              <a:t>그리고 불로소득이 없는 근로소득자는 회사에서만 돈을 </a:t>
            </a:r>
            <a:r>
              <a:rPr lang="ko-KR" altLang="en-US" dirty="0" err="1"/>
              <a:t>벌어야하기</a:t>
            </a:r>
            <a:r>
              <a:rPr lang="ko-KR" altLang="en-US" dirty="0"/>
              <a:t> 때문에 돈을 벌 수 있는 시간이 </a:t>
            </a:r>
            <a:r>
              <a:rPr lang="ko-KR" altLang="en-US" dirty="0" err="1"/>
              <a:t>정해져있습니다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저는 사람을 키우는 일도 해보고 싶었는데</a:t>
            </a:r>
            <a:r>
              <a:rPr lang="en-US" altLang="ko-KR" dirty="0"/>
              <a:t>, </a:t>
            </a:r>
            <a:r>
              <a:rPr lang="ko-KR" altLang="en-US" dirty="0"/>
              <a:t>좋은 문화를 </a:t>
            </a:r>
            <a:r>
              <a:rPr lang="ko-KR" altLang="en-US" dirty="0" err="1"/>
              <a:t>이어가서</a:t>
            </a:r>
            <a:r>
              <a:rPr lang="ko-KR" altLang="en-US" dirty="0"/>
              <a:t> 선순환 생태계를 만들어서 다 함께 잘 살고 싶다는 이상도 갖고 있기에 거시적인 문제해결사를 지향하게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2F4D-0811-921E-FECB-CB619493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8D2B84-9792-8231-EA1C-CAADB633F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DC4AA-9735-5E17-D34F-6F8DB39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안타까운 것은 저의 지능인데요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DBD20C88-E7EB-8890-6939-FBF77E4A5E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2800E-11FB-9446-F42D-E4CE7F39C7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641990-D01F-D672-6455-92062782C6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70B4E-6B3D-91E3-E5D9-506C44BD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지적인 호기심이 물론 있지만 게임하는 것을 좋아하기 때문에 따로 아까 나열되었던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책을 보거나</a:t>
            </a:r>
            <a:r>
              <a:rPr lang="en-US" altLang="ko-KR" dirty="0"/>
              <a:t>, </a:t>
            </a:r>
            <a:r>
              <a:rPr lang="ko-KR" altLang="en-US" dirty="0"/>
              <a:t>인터넷 강의를 보거나</a:t>
            </a:r>
            <a:r>
              <a:rPr lang="en-US" altLang="ko-KR" dirty="0"/>
              <a:t>, </a:t>
            </a:r>
            <a:r>
              <a:rPr lang="ko-KR" altLang="en-US" dirty="0"/>
              <a:t>검색을 하거나</a:t>
            </a:r>
            <a:r>
              <a:rPr lang="en-US" altLang="ko-KR" dirty="0"/>
              <a:t>, </a:t>
            </a:r>
            <a:r>
              <a:rPr lang="ko-KR" altLang="en-US" dirty="0"/>
              <a:t>인공지능을 이용해서 스스로 학습하기엔 노는 게 더 좋았기 때문에 따로 학습을 하지 않고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2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저와 같이 </a:t>
            </a:r>
            <a:r>
              <a:rPr lang="en-US" altLang="ko-KR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처음 들어보시는 분들도 계실 것입니다</a:t>
            </a:r>
            <a:r>
              <a:rPr lang="en-US" altLang="ko-KR" dirty="0"/>
              <a:t>. </a:t>
            </a:r>
            <a:r>
              <a:rPr lang="ko-KR" altLang="en-US" dirty="0"/>
              <a:t>저도 이 팀에 합류하기 전까지는 </a:t>
            </a:r>
            <a:r>
              <a:rPr lang="ko-KR" altLang="en-US" dirty="0" err="1"/>
              <a:t>데브섹옵스라는</a:t>
            </a:r>
            <a:r>
              <a:rPr lang="ko-KR" altLang="en-US" dirty="0"/>
              <a:t> 이름이 생소했습니다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보시는 대로 </a:t>
            </a:r>
            <a:r>
              <a:rPr lang="en-US" altLang="ko-KR" dirty="0" smtClean="0"/>
              <a:t>DevOps</a:t>
            </a:r>
            <a:r>
              <a:rPr lang="ko-KR" altLang="en-US" dirty="0" smtClean="0"/>
              <a:t>가 하는 일에 정보보안 업무를 섞은 형태입니다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똑같은 </a:t>
            </a:r>
            <a:r>
              <a:rPr lang="en-US" altLang="ko-KR" dirty="0" smtClean="0"/>
              <a:t>DevOps</a:t>
            </a:r>
            <a:r>
              <a:rPr lang="ko-KR" altLang="en-US" dirty="0" smtClean="0"/>
              <a:t>라는 포지션이라고 하더라도 회사의 크기나 </a:t>
            </a:r>
            <a:r>
              <a:rPr lang="ko-KR" altLang="en-US" dirty="0" err="1" smtClean="0"/>
              <a:t>사업종류에</a:t>
            </a:r>
            <a:r>
              <a:rPr lang="ko-KR" altLang="en-US" dirty="0" smtClean="0"/>
              <a:t> 따라서 하는 업무는 조금씩 다를 수 있지만 그래도 대부분의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데브옵스는</a:t>
            </a:r>
            <a:r>
              <a:rPr lang="ko-KR" altLang="en-US" dirty="0" smtClean="0"/>
              <a:t> 업무나 제품에 대한 전반적인 자동화를 주로 한다고 생각합니다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저는 개인적으로 </a:t>
            </a:r>
            <a:r>
              <a:rPr lang="ko-KR" altLang="en-US" dirty="0" err="1" smtClean="0"/>
              <a:t>데브옵스라는</a:t>
            </a:r>
            <a:r>
              <a:rPr lang="ko-KR" altLang="en-US" dirty="0" smtClean="0"/>
              <a:t> 단어를 들었을 때 </a:t>
            </a:r>
            <a:r>
              <a:rPr lang="ko-KR" altLang="en-US" dirty="0" err="1" smtClean="0"/>
              <a:t>데브옵스라는</a:t>
            </a:r>
            <a:r>
              <a:rPr lang="ko-KR" altLang="en-US" dirty="0" smtClean="0"/>
              <a:t> 단어가 언제부터 존재했는지는 모르겠지만 아무래도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컴퓨팅이 발달하던 시기에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업계에서 유행했던 단어이기 때문에 </a:t>
            </a:r>
            <a:r>
              <a:rPr lang="ko-KR" altLang="en-US" dirty="0" err="1" smtClean="0"/>
              <a:t>클라우드를</a:t>
            </a:r>
            <a:r>
              <a:rPr lang="ko-KR" altLang="en-US" dirty="0" smtClean="0"/>
              <a:t> 이용해서 자동화에 관련된 문제를 해결하는 사람이라고 생각했습니다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그러나 경력이 쌓여가면서 </a:t>
            </a:r>
            <a:r>
              <a:rPr lang="ko-KR" altLang="en-US" dirty="0" err="1" smtClean="0"/>
              <a:t>데브옵스</a:t>
            </a:r>
            <a:r>
              <a:rPr lang="ko-KR" altLang="en-US" dirty="0" smtClean="0"/>
              <a:t> 포지션이 </a:t>
            </a:r>
            <a:r>
              <a:rPr lang="ko-KR" altLang="en-US" dirty="0" err="1" smtClean="0"/>
              <a:t>클라우드를</a:t>
            </a:r>
            <a:r>
              <a:rPr lang="ko-KR" altLang="en-US" dirty="0" smtClean="0"/>
              <a:t> 다루기는 하지만 꼭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업무만을 다루는 것은 아니라고 경험이 변하게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개발자는 고객의 일을 자동화하는 제품을 만드는 것이죠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고객이 어떤 해결해야하는 문제를 만났을 때 우리가 만든 서비스를 쓰면 문제를 해결할 수 있게 하는 서비스 자체를 만드는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DevOps</a:t>
            </a:r>
            <a:r>
              <a:rPr lang="ko-KR" altLang="en-US" dirty="0" smtClean="0"/>
              <a:t>도 물론 서비스 자체를 운영하고 자동화 하기에 어떤 회사에서는 </a:t>
            </a:r>
            <a:r>
              <a:rPr lang="ko-KR" altLang="en-US" dirty="0" err="1" smtClean="0"/>
              <a:t>개발팀안에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데브옵스가</a:t>
            </a:r>
            <a:r>
              <a:rPr lang="ko-KR" altLang="en-US" dirty="0" smtClean="0"/>
              <a:t> 있는 경우도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있는 곳에서는 제품도 운영하고 자동화하지만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회사가 회사로서 돌아가기 위한 전산 운영도 저희 팀에서 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제가 경험할 것들이 아주 무궁무진 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4:35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7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382F-B0EF-41EB-0868-30867AC1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11C41C-C0D4-0312-1BC0-F1E1C9AA2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CA748-F0A4-E076-9DDD-A3C3272D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회사에 </a:t>
            </a:r>
            <a:r>
              <a:rPr lang="en-US" altLang="ko-KR" dirty="0"/>
              <a:t>DevOps</a:t>
            </a:r>
            <a:r>
              <a:rPr lang="ko-KR" altLang="en-US" dirty="0"/>
              <a:t>가 있을 경우 장점은 뭐가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34D1B5-905A-F624-ED6E-4E174553A3B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20CF0-AE4C-4D91-9563-AFA485E3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1E1B951-A2E0-9305-5F87-061AA6AD95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618D1-D799-E7C2-C3B5-7ACDF50933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1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 다룰 주제 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왜 개발자를 하던 제가 다른</a:t>
            </a:r>
            <a:r>
              <a:rPr lang="ko-KR" altLang="en-US" baseline="0" dirty="0"/>
              <a:t> 일을 하는 팀으로 이동했는지 말씀드리며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다음으로는 제가 </a:t>
            </a:r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팀으로 </a:t>
            </a:r>
            <a:r>
              <a:rPr lang="ko-KR" altLang="en-US" baseline="0" dirty="0" err="1"/>
              <a:t>이적한지</a:t>
            </a:r>
            <a:r>
              <a:rPr lang="ko-KR" altLang="en-US" baseline="0" dirty="0"/>
              <a:t> </a:t>
            </a:r>
            <a:r>
              <a:rPr lang="en-US" altLang="ko-KR" baseline="0" dirty="0"/>
              <a:t>1</a:t>
            </a:r>
            <a:r>
              <a:rPr lang="ko-KR" altLang="en-US" baseline="0" dirty="0"/>
              <a:t>년이 좀 안되었는데 그동안 진행했던 업무들을 설명드릴 것이고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앞으로 </a:t>
            </a:r>
            <a:r>
              <a:rPr lang="ko-KR" altLang="en-US" baseline="0" dirty="0" err="1"/>
              <a:t>데브섹옵스에서</a:t>
            </a:r>
            <a:r>
              <a:rPr lang="ko-KR" altLang="en-US" baseline="0" dirty="0"/>
              <a:t> 기대하는 비전을 말씀드리겠습니다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회사에서 </a:t>
            </a:r>
            <a:r>
              <a:rPr lang="ko-KR" altLang="en-US" dirty="0" err="1"/>
              <a:t>데브옵스가</a:t>
            </a:r>
            <a:r>
              <a:rPr lang="ko-KR" altLang="en-US" dirty="0"/>
              <a:t> 하는 자동화 업무에 대한 장점은 여기 나열된 것들과 비슷한 내용들일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효율성 증가에 보면 제가 소프트웨어 제품 이름을 </a:t>
            </a:r>
            <a:r>
              <a:rPr lang="ko-KR" altLang="en-US" dirty="0" err="1"/>
              <a:t>적어놨는데요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</a:t>
            </a:r>
            <a:r>
              <a:rPr lang="ko-KR" altLang="en-US" dirty="0" err="1" smtClean="0"/>
              <a:t>데브옵스</a:t>
            </a:r>
            <a:r>
              <a:rPr lang="ko-KR" altLang="en-US" dirty="0" smtClean="0"/>
              <a:t> 엔지니어가 사용하는 </a:t>
            </a:r>
            <a:r>
              <a:rPr lang="ko-KR" altLang="en-US" dirty="0"/>
              <a:t>소프트웨어 도구들입니다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5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유명한 앞선 </a:t>
            </a:r>
            <a:r>
              <a:rPr lang="ko-KR" altLang="en-US" dirty="0" err="1" smtClean="0"/>
              <a:t>젠킨스나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엑션은</a:t>
            </a:r>
            <a:r>
              <a:rPr lang="ko-KR" altLang="en-US" dirty="0" smtClean="0"/>
              <a:t> 사람이 반복적으로 키보드로 쳐서 실행해야 하는 명령어 집합을 미리 </a:t>
            </a:r>
            <a:r>
              <a:rPr lang="ko-KR" altLang="en-US" dirty="0" err="1" smtClean="0"/>
              <a:t>입력해두고</a:t>
            </a:r>
            <a:r>
              <a:rPr lang="ko-KR" altLang="en-US" dirty="0" smtClean="0"/>
              <a:t> 쭉 실행시켜주는 도구들입니다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비유하자면 스크립트 </a:t>
            </a:r>
            <a:r>
              <a:rPr lang="ko-KR" altLang="en-US" dirty="0" err="1" smtClean="0"/>
              <a:t>실행기</a:t>
            </a:r>
            <a:r>
              <a:rPr lang="ko-KR" altLang="en-US" dirty="0" smtClean="0"/>
              <a:t> 같은 느낌입니다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앤서블</a:t>
            </a:r>
            <a:r>
              <a:rPr lang="ko-KR" altLang="en-US" dirty="0" smtClean="0"/>
              <a:t> </a:t>
            </a:r>
            <a:r>
              <a:rPr lang="en-US" altLang="ko-KR" dirty="0" smtClean="0"/>
              <a:t>AWX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테라폼은</a:t>
            </a:r>
            <a:r>
              <a:rPr lang="ko-KR" altLang="en-US" dirty="0" smtClean="0"/>
              <a:t> 둘 다 서비스를 운영할 때 필요한 인프라 구축과 관련된 서비스입니다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둘이 가진 차이점도 존재하고 공통점도 존재하기 때문에 자세하게 다루지는 않겠지만 두 개의 서비스를 비교 분석한 글이 꽤 많기 때문에 한번 찾아보시면 도움이 되실 것 같습니다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3:24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 차이점을 검색하셨을 때 </a:t>
            </a:r>
            <a:r>
              <a:rPr lang="ko-KR" altLang="en-US" dirty="0" err="1" smtClean="0"/>
              <a:t>레드헷에서</a:t>
            </a:r>
            <a:r>
              <a:rPr lang="ko-KR" altLang="en-US" dirty="0" smtClean="0"/>
              <a:t> 두 서비스의 차이점을 설명한 문서를 이 발표자료에 링크 </a:t>
            </a:r>
            <a:r>
              <a:rPr lang="ko-KR" altLang="en-US" dirty="0" err="1" smtClean="0"/>
              <a:t>걸어놨으니</a:t>
            </a:r>
            <a:r>
              <a:rPr lang="ko-KR" altLang="en-US" dirty="0" smtClean="0"/>
              <a:t> 나중에 보셔도 좋고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검색엔진을 활용하실 경우에도 금방 찾아보실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</a:t>
            </a:r>
            <a:r>
              <a:rPr lang="en-US" altLang="ko-KR" smtClean="0"/>
              <a:t>,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4:35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7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이런 도구를 사용해서 업무에 대한 흐름을 명확하게 만들고 그것들을 도구에 적용하고 최적화 하는 것을 파이프라인 작업이라고 볼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제품 서비스에 관련된 파이프라인은 그런 식으로 정의하겠지만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서비스와 무관하게 독립적으로 회사를 운영하기 위한 </a:t>
            </a:r>
            <a:r>
              <a:rPr lang="ko-KR" altLang="en-US" baseline="0" dirty="0" err="1" smtClean="0"/>
              <a:t>인사팀이라던지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재무팀</a:t>
            </a:r>
            <a:r>
              <a:rPr lang="ko-KR" altLang="en-US" baseline="0" dirty="0" smtClean="0"/>
              <a:t> 같은 경우에는 다른 자동화 도구들도 있을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그런 문제를 해결할 땐 그쪽 분야 전문인 </a:t>
            </a:r>
            <a:r>
              <a:rPr lang="en-US" altLang="ko-KR" baseline="0" dirty="0" smtClean="0"/>
              <a:t>RPA </a:t>
            </a:r>
            <a:r>
              <a:rPr lang="ko-KR" altLang="en-US" baseline="0" dirty="0" smtClean="0"/>
              <a:t>도구들을 활용할 수도 있을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모든 것을 개발자나 </a:t>
            </a:r>
            <a:r>
              <a:rPr lang="ko-KR" altLang="en-US" baseline="0" dirty="0" err="1" smtClean="0"/>
              <a:t>운영팀에서</a:t>
            </a:r>
            <a:r>
              <a:rPr lang="ko-KR" altLang="en-US" baseline="0" dirty="0" smtClean="0"/>
              <a:t> 다 할 수는 없기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strike="sngStrike" baseline="0" dirty="0" smtClean="0"/>
              <a:t>RPA </a:t>
            </a:r>
            <a:r>
              <a:rPr lang="ko-KR" altLang="en-US" strike="sngStrike" baseline="0" dirty="0" smtClean="0"/>
              <a:t>이야기를 잠시 하자면</a:t>
            </a:r>
            <a:r>
              <a:rPr lang="en-US" altLang="ko-KR" strike="sngStrike" baseline="0" dirty="0" smtClean="0"/>
              <a:t>, </a:t>
            </a:r>
            <a:r>
              <a:rPr lang="ko-KR" altLang="en-US" strike="sngStrike" baseline="0" dirty="0" smtClean="0"/>
              <a:t>사실 </a:t>
            </a:r>
            <a:r>
              <a:rPr lang="en-US" altLang="ko-KR" strike="sngStrike" baseline="0" dirty="0" smtClean="0"/>
              <a:t>RPA </a:t>
            </a:r>
            <a:r>
              <a:rPr lang="ko-KR" altLang="en-US" strike="sngStrike" baseline="0" dirty="0" smtClean="0"/>
              <a:t>도구들에 대해 개발자들이 코드로 다 하면 되는 거 </a:t>
            </a:r>
            <a:r>
              <a:rPr lang="ko-KR" altLang="en-US" strike="sngStrike" baseline="0" dirty="0" err="1" smtClean="0"/>
              <a:t>아니냐라고</a:t>
            </a:r>
            <a:r>
              <a:rPr lang="ko-KR" altLang="en-US" strike="sngStrike" baseline="0" dirty="0" smtClean="0"/>
              <a:t> 할 수는 있는데요</a:t>
            </a:r>
            <a:r>
              <a:rPr lang="en-US" altLang="ko-KR" strike="sngStrike" baseline="0" dirty="0" smtClean="0"/>
              <a:t>.</a:t>
            </a:r>
          </a:p>
          <a:p>
            <a:r>
              <a:rPr lang="ko-KR" altLang="en-US" strike="sngStrike" baseline="0" dirty="0" smtClean="0"/>
              <a:t>개발자는 다른 </a:t>
            </a:r>
            <a:r>
              <a:rPr lang="en-US" altLang="ko-KR" strike="sngStrike" baseline="0" dirty="0" smtClean="0"/>
              <a:t>IT</a:t>
            </a:r>
            <a:r>
              <a:rPr lang="ko-KR" altLang="en-US" strike="sngStrike" baseline="0" dirty="0" smtClean="0"/>
              <a:t>의 업종 중에서는 </a:t>
            </a:r>
            <a:r>
              <a:rPr lang="ko-KR" altLang="en-US" strike="sngStrike" baseline="0" dirty="0" err="1" smtClean="0"/>
              <a:t>고가치</a:t>
            </a:r>
            <a:r>
              <a:rPr lang="ko-KR" altLang="en-US" strike="sngStrike" baseline="0" dirty="0" smtClean="0"/>
              <a:t> 인건비에 해당하므로</a:t>
            </a:r>
            <a:r>
              <a:rPr lang="en-US" altLang="ko-KR" strike="sngStrike" baseline="0" dirty="0" smtClean="0"/>
              <a:t>, </a:t>
            </a:r>
            <a:r>
              <a:rPr lang="ko-KR" altLang="en-US" strike="sngStrike" baseline="0" dirty="0" smtClean="0"/>
              <a:t>간단한 일조차 개발자에게 코드로 어떤 </a:t>
            </a:r>
            <a:r>
              <a:rPr lang="ko-KR" altLang="en-US" strike="sngStrike" baseline="0" dirty="0" err="1" smtClean="0"/>
              <a:t>테스크가</a:t>
            </a:r>
            <a:r>
              <a:rPr lang="ko-KR" altLang="en-US" strike="sngStrike" baseline="0" dirty="0" smtClean="0"/>
              <a:t> 주어지면 코드는 하나에서부터 열까지 다 만들어야 하므로</a:t>
            </a:r>
            <a:r>
              <a:rPr lang="en-US" altLang="ko-KR" strike="sngStrike" baseline="0" dirty="0" smtClean="0"/>
              <a:t>, </a:t>
            </a:r>
            <a:r>
              <a:rPr lang="ko-KR" altLang="en-US" strike="sngStrike" baseline="0" dirty="0" smtClean="0"/>
              <a:t>개발자가 할 수 있는 더욱 비싼 일을 할 수 없게 됩니다</a:t>
            </a:r>
            <a:r>
              <a:rPr lang="en-US" altLang="ko-KR" strike="sngStrike" baseline="0" dirty="0" smtClean="0"/>
              <a:t>.</a:t>
            </a:r>
          </a:p>
          <a:p>
            <a:r>
              <a:rPr lang="ko-KR" altLang="en-US" strike="sngStrike" baseline="0" dirty="0" smtClean="0"/>
              <a:t>시간은 유한하기 때문입니다</a:t>
            </a:r>
            <a:r>
              <a:rPr lang="en-US" altLang="ko-KR" strike="sngStrike" baseline="0" dirty="0" smtClean="0"/>
              <a:t>. </a:t>
            </a:r>
            <a:r>
              <a:rPr lang="ko-KR" altLang="en-US" strike="sngStrike" baseline="0" dirty="0" smtClean="0"/>
              <a:t>그렇기에 업무에 최적화된 </a:t>
            </a:r>
            <a:r>
              <a:rPr lang="en-US" altLang="ko-KR" strike="sngStrike" baseline="0" dirty="0" smtClean="0"/>
              <a:t>RPA</a:t>
            </a:r>
            <a:r>
              <a:rPr lang="ko-KR" altLang="en-US" strike="sngStrike" baseline="0" dirty="0" smtClean="0"/>
              <a:t> 도구들을 개발자가 아닌 </a:t>
            </a:r>
            <a:r>
              <a:rPr lang="ko-KR" altLang="en-US" strike="sngStrike" baseline="0" dirty="0" err="1" smtClean="0"/>
              <a:t>직군이</a:t>
            </a:r>
            <a:r>
              <a:rPr lang="ko-KR" altLang="en-US" strike="sngStrike" baseline="0" dirty="0" smtClean="0"/>
              <a:t> 배워서 직접 사용할 경우 자동화 업무를 코드없이 수행할 수 </a:t>
            </a:r>
            <a:r>
              <a:rPr lang="ko-KR" altLang="en-US" strike="sngStrike" baseline="0" dirty="0" err="1" smtClean="0"/>
              <a:t>있게되므로</a:t>
            </a:r>
            <a:r>
              <a:rPr lang="ko-KR" altLang="en-US" strike="sngStrike" baseline="0" dirty="0" smtClean="0"/>
              <a:t> 개발자가 아닌 분들이 사용할 때 생산성이 증가한다고 생각합니다</a:t>
            </a:r>
            <a:r>
              <a:rPr lang="en-US" altLang="ko-KR" strike="sngStrike" baseline="0" dirty="0" smtClean="0"/>
              <a:t>.</a:t>
            </a:r>
          </a:p>
          <a:p>
            <a:r>
              <a:rPr lang="ko-KR" altLang="en-US" strike="sngStrike" baseline="0" dirty="0" smtClean="0"/>
              <a:t>결국은 어떤 문제를 해결하기 위해 탄생한 도구들이므로</a:t>
            </a:r>
            <a:r>
              <a:rPr lang="en-US" altLang="ko-KR" strike="sngStrike" baseline="0" dirty="0" smtClean="0"/>
              <a:t>, </a:t>
            </a:r>
            <a:r>
              <a:rPr lang="ko-KR" altLang="en-US" strike="sngStrike" baseline="0" dirty="0" smtClean="0"/>
              <a:t>문제 해결의 관점으로 볼 때 그 도구들을 코드로 직접 만들었는지는 중요하지 않다고 생각합니다</a:t>
            </a:r>
            <a:r>
              <a:rPr lang="en-US" altLang="ko-KR" strike="sngStrike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4:34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36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EB72-81E5-2974-9BF1-539B8CB8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BC92C-E26B-F36E-D326-66C15ADB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00766-25B8-6711-3605-034B4675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비용 절감은 생각해보면 알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보통 사람은 반복적인 일에 대해 취약합니다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따라서 앞서 나열한 도구들을 포함하여 업무를 자동화하면 반복적인 일은 기계에게 시키고 새로운 업무를 직원에게 시킬 수 있기 때문에 사람의 정신력과 시간을 절약할 수 있으며</a:t>
            </a:r>
            <a:endParaRPr lang="en-US" altLang="ko-KR" baseline="0" dirty="0"/>
          </a:p>
          <a:p>
            <a:r>
              <a:rPr lang="ko-KR" altLang="en-US" baseline="0" dirty="0"/>
              <a:t>이것은 곧 인건비와 직결하여 순이익을 올릴 수 있습니다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39AEC9E-A181-A407-A079-1ABE1CED97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77492-C660-A9D3-2915-66EA2DA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1A38009-E862-3D30-6352-A364809D1F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3EE75-E65D-706A-5DD6-2A15A5B80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5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2DEC-B575-FAE2-7CDF-386DF063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0B4C85-ED2C-6E9E-F23C-8D028B0D3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E5BE0-AEE3-BC9B-83F2-7839350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또한 이것은 휴먼 에러 감소건과도 무관하지 않습니다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54B6FB0-43DC-9FED-F0DA-D159E355E0A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A79DB-9AB1-508E-E621-5F1545D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8659AE-BD5B-C8EA-2DA4-91872137DE8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0A055-DE65-A0F8-C808-AA2B20081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4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ko-KR" altLang="en-US" dirty="0" err="1"/>
              <a:t>데브옵스라는</a:t>
            </a:r>
            <a:r>
              <a:rPr lang="ko-KR" altLang="en-US" baseline="0" dirty="0"/>
              <a:t> 게 필요한 것은 알겠고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데브옵스만</a:t>
            </a:r>
            <a:r>
              <a:rPr lang="ko-KR" altLang="en-US" baseline="0" dirty="0"/>
              <a:t> 도입하면 문제가 해결될까요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물론 기존의 문제들을 해결 할 수는 있지만 새로운 문제들이 발생할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4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당연한 말일 수 있지만</a:t>
            </a:r>
            <a:r>
              <a:rPr lang="en-US" altLang="ko-KR" dirty="0"/>
              <a:t>, </a:t>
            </a:r>
            <a:r>
              <a:rPr lang="ko-KR" altLang="en-US" dirty="0"/>
              <a:t>먼저는 처음 전문 </a:t>
            </a:r>
            <a:r>
              <a:rPr lang="ko-KR" altLang="en-US" dirty="0" err="1"/>
              <a:t>데브옵스를</a:t>
            </a:r>
            <a:r>
              <a:rPr lang="ko-KR" altLang="en-US" dirty="0"/>
              <a:t> 도입하게 될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aseline="0" dirty="0"/>
              <a:t>업무를 처음으로 명시하는 시간이 필요합니다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해야하기에 첫 출시까지 오래 걸립니다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이미 제품이 나온 </a:t>
            </a:r>
            <a:r>
              <a:rPr lang="ko-KR" altLang="en-US" baseline="0" dirty="0" err="1"/>
              <a:t>상태왔지만</a:t>
            </a:r>
            <a:r>
              <a:rPr lang="ko-KR" altLang="en-US" baseline="0" dirty="0"/>
              <a:t> 그게 명세가 없는 상태라면 어쩌면 업무를 명세하다가 기존 제품의 프로세스를 수정하거나 이해관계자들의 많은 대화의 </a:t>
            </a:r>
            <a:r>
              <a:rPr lang="ko-KR" altLang="en-US" baseline="0" dirty="0" err="1"/>
              <a:t>소통비용이</a:t>
            </a:r>
            <a:r>
              <a:rPr lang="ko-KR" altLang="en-US" baseline="0" dirty="0"/>
              <a:t> 들어갈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하지만 물론 이것은 필요한 시간입니다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데브옵스는</a:t>
            </a:r>
            <a:r>
              <a:rPr lang="ko-KR" altLang="en-US" dirty="0"/>
              <a:t> 일이 결코 적지 않습니다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6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진짜 만약에 방금까지 나열했던 </a:t>
            </a:r>
            <a:r>
              <a:rPr lang="ko-KR" altLang="en-US" dirty="0" err="1"/>
              <a:t>데브옵스에</a:t>
            </a:r>
            <a:r>
              <a:rPr lang="ko-KR" altLang="en-US" dirty="0"/>
              <a:t> 관한 문제들을 시간이 지나서</a:t>
            </a:r>
            <a:r>
              <a:rPr lang="en-US" altLang="ko-KR" dirty="0"/>
              <a:t> </a:t>
            </a:r>
            <a:r>
              <a:rPr lang="ko-KR" altLang="en-US" dirty="0"/>
              <a:t>운이 좋게 해결했다고 생각이 되었다면</a:t>
            </a:r>
            <a:r>
              <a:rPr lang="en-US" altLang="ko-KR" dirty="0"/>
              <a:t>, </a:t>
            </a:r>
            <a:r>
              <a:rPr lang="ko-KR" altLang="en-US" dirty="0"/>
              <a:t>이제 정말 그 회사의 문제는 없는 걸까요</a:t>
            </a:r>
            <a:r>
              <a:rPr lang="en-US" altLang="ko-KR" dirty="0"/>
              <a:t>? </a:t>
            </a:r>
            <a:r>
              <a:rPr lang="ko-KR" altLang="en-US" dirty="0"/>
              <a:t>완벽할까요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여전히 보안 문제가 남아있습니다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개발자로 커리어를 쌓았는데 저의 경험으로는 제품을 개발하는 단계나 제품을 배포한 초기에 보안적인 관점에서 거의 신경 쓰지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보안이라는 영역 자체가 고객이 요구한 사항도 아닐 뿐더러 비즈니스를 해결하는 기능이 아니기 때문인지도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고객은 당연히 보안은 계약서에 명시하지 않은 상식수준의 개념이라고 생각할 수는 있을 것 같습니다</a:t>
            </a:r>
            <a:r>
              <a:rPr lang="en-US" altLang="ko-KR" dirty="0"/>
              <a:t>. </a:t>
            </a:r>
            <a:r>
              <a:rPr lang="ko-KR" altLang="en-US" dirty="0"/>
              <a:t>서비스 이용 실 컷 했는데 내 개인정보 다 털렸다면 좋아할 고객은 </a:t>
            </a:r>
            <a:r>
              <a:rPr lang="ko-KR" altLang="en-US" dirty="0" err="1"/>
              <a:t>없을테니까요</a:t>
            </a:r>
            <a:r>
              <a:rPr lang="en-US" altLang="ko-KR" dirty="0"/>
              <a:t>. </a:t>
            </a:r>
            <a:r>
              <a:rPr lang="ko-KR" altLang="en-US" dirty="0"/>
              <a:t>아니면 반대의 경우에서도 회사가 </a:t>
            </a:r>
            <a:r>
              <a:rPr lang="ko-KR" altLang="en-US" dirty="0" err="1"/>
              <a:t>좋아할리도</a:t>
            </a:r>
            <a:r>
              <a:rPr lang="ko-KR" altLang="en-US" dirty="0"/>
              <a:t>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아마도 많은 개발자들이 저처럼 보안은 귀찮은 것이라고 여겼을 지</a:t>
            </a:r>
            <a:r>
              <a:rPr lang="ko-KR" altLang="en-US" baseline="0" dirty="0"/>
              <a:t>도 모르겠습니다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보안도 어엿한 </a:t>
            </a:r>
            <a:r>
              <a:rPr lang="en-US" altLang="ko-KR" baseline="0" dirty="0"/>
              <a:t>IT</a:t>
            </a:r>
            <a:r>
              <a:rPr lang="ko-KR" altLang="en-US" baseline="0" dirty="0"/>
              <a:t>의 한 전문 분야로서 특히나 인공지능의 사용이 빈번해지는 요즘</a:t>
            </a:r>
            <a:r>
              <a:rPr lang="en-US" altLang="ko-KR" baseline="0" dirty="0"/>
              <a:t>,</a:t>
            </a:r>
            <a:r>
              <a:rPr lang="ko-KR" altLang="en-US" baseline="0" dirty="0"/>
              <a:t> 보안의 중요성은 더욱 강화된 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컴퓨터라는 게 지구상에 존재하는 이상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정보 보안에 대한 문제는 </a:t>
            </a:r>
            <a:r>
              <a:rPr lang="en-US" altLang="ko-KR" baseline="0" dirty="0"/>
              <a:t>AI</a:t>
            </a:r>
            <a:r>
              <a:rPr lang="ko-KR" altLang="en-US" baseline="0" dirty="0"/>
              <a:t>로 무장해도 사라지지 않을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글에도 써있지만 보안이라는 것은 사이버보안을 포함하여</a:t>
            </a:r>
            <a:r>
              <a:rPr lang="en-US" altLang="ko-KR" dirty="0"/>
              <a:t>, </a:t>
            </a:r>
            <a:r>
              <a:rPr lang="ko-KR" altLang="en-US" dirty="0"/>
              <a:t>방범도 마찬가지지만 딱 한번만 뚫리면 큰 피해가 발생하는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100</a:t>
            </a:r>
            <a:r>
              <a:rPr lang="ko-KR" altLang="en-US" dirty="0"/>
              <a:t>번을 잘해도 </a:t>
            </a:r>
            <a:r>
              <a:rPr lang="en-US" altLang="ko-KR" dirty="0"/>
              <a:t>1</a:t>
            </a:r>
            <a:r>
              <a:rPr lang="ko-KR" altLang="en-US" dirty="0"/>
              <a:t>번만 </a:t>
            </a:r>
            <a:r>
              <a:rPr lang="ko-KR" altLang="en-US" dirty="0" err="1"/>
              <a:t>미끄러지만</a:t>
            </a:r>
            <a:r>
              <a:rPr lang="ko-KR" altLang="en-US" dirty="0"/>
              <a:t> 그동안 공들였던 탑이 무너지는 것입니다</a:t>
            </a:r>
            <a:r>
              <a:rPr lang="en-US" altLang="ko-KR" dirty="0"/>
              <a:t>. </a:t>
            </a:r>
            <a:r>
              <a:rPr lang="ko-KR" altLang="en-US" dirty="0"/>
              <a:t>그리고 그 무너지는 속도는</a:t>
            </a:r>
            <a:r>
              <a:rPr lang="ko-KR" altLang="en-US" baseline="0" dirty="0"/>
              <a:t> 순식간입니다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데브옵스에서</a:t>
            </a:r>
            <a:r>
              <a:rPr lang="ko-KR" altLang="en-US" dirty="0"/>
              <a:t> 운영을 하는 부분에 있어서 최소한의 보안은 필요할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5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3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1/6/2025 11:17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196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1/6/2025 11:17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049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0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저의 배경 경험에 대해서 설명을 드려야 할 거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90B00-CB2F-162F-7C6C-EB8BC95E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09649-A12D-EFBC-75ED-34E982E03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AB16B9-34D8-8801-384F-C401E88D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작년 </a:t>
            </a:r>
            <a:r>
              <a:rPr lang="en-US" altLang="ko-KR" dirty="0"/>
              <a:t>2024</a:t>
            </a:r>
            <a:r>
              <a:rPr lang="ko-KR" altLang="en-US" dirty="0"/>
              <a:t>년에 읽었던 책이 몇 권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한 권이 프로그래머의 창의성을 다룬 내용인데 그 책은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45B6F0E-727C-6818-C7EC-EB7369527AE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484F5-455F-6F02-F279-17FE7442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1CDF47-06B2-F595-7176-9F1996F14D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EEF4A-4B8A-6C5A-260A-7936793F2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크리에이티브 프로그래머라는 책인데요</a:t>
            </a:r>
            <a:r>
              <a:rPr lang="en-US" altLang="ko-KR" dirty="0"/>
              <a:t>. </a:t>
            </a:r>
            <a:r>
              <a:rPr lang="ko-KR" altLang="en-US" dirty="0"/>
              <a:t>저는 전자책으로 </a:t>
            </a:r>
            <a:r>
              <a:rPr lang="ko-KR" altLang="en-US" dirty="0" err="1"/>
              <a:t>구매했다보니</a:t>
            </a:r>
            <a:r>
              <a:rPr lang="ko-KR" altLang="en-US" dirty="0"/>
              <a:t> 제가 포인트라고 생각했던 문장들을 </a:t>
            </a:r>
            <a:r>
              <a:rPr lang="ko-KR" altLang="en-US" dirty="0" err="1"/>
              <a:t>마킹했고</a:t>
            </a:r>
            <a:r>
              <a:rPr lang="ko-KR" altLang="en-US" dirty="0"/>
              <a:t> 그것들을 취합하여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8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 윈도우 </a:t>
            </a:r>
            <a:r>
              <a:rPr lang="ko-KR" altLang="en-US" dirty="0" err="1"/>
              <a:t>테블릿에서</a:t>
            </a:r>
            <a:r>
              <a:rPr lang="ko-KR" altLang="en-US" dirty="0"/>
              <a:t> </a:t>
            </a:r>
            <a:r>
              <a:rPr lang="ko-KR" altLang="en-US" dirty="0" err="1"/>
              <a:t>블루스택으로</a:t>
            </a:r>
            <a:r>
              <a:rPr lang="ko-KR" altLang="en-US" dirty="0"/>
              <a:t> 알라딘 전자책 어플을 실행하여 캡처한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밑줄 그은 내용들을 모아서 볼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빨간 마커로 칠해진 부분에서 많은 영감을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한번도 생각하지 못한 개념이었기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말한 건 당연히 아니고 똑똑하신 분들이 어떤 것을 보고 창의적이라고 말하는 것은 다른 사람이 판단하는 기준이라고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책에서 뒤로 쭉 나오지만 약간 로컬의 개념에서 창의성을 바라볼 수 있다고 하는데 결론만 말하면 저라는 사람은 내 주변에 집단 지식 수준에 따라서 창의적일 수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마치 천재들 사이에서 둔재로 일하기 대</a:t>
            </a:r>
            <a:r>
              <a:rPr lang="en-US" altLang="ko-KR" dirty="0"/>
              <a:t>, </a:t>
            </a:r>
            <a:r>
              <a:rPr lang="ko-KR" altLang="en-US" dirty="0"/>
              <a:t>둔재들 사이에서 천재로 일하기 같은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문제가 발생했을 때 아무도 해결을 못하고 있는 누군가 상황을 해결하는 순간 와</a:t>
            </a:r>
            <a:r>
              <a:rPr lang="en-US" altLang="ko-KR" dirty="0"/>
              <a:t>! </a:t>
            </a:r>
            <a:r>
              <a:rPr lang="ko-KR" altLang="en-US" dirty="0"/>
              <a:t>당신 굉장히 창의적이시군요</a:t>
            </a:r>
            <a:r>
              <a:rPr lang="en-US" altLang="ko-KR" dirty="0"/>
              <a:t>! </a:t>
            </a:r>
            <a:r>
              <a:rPr lang="ko-KR" altLang="en-US" dirty="0"/>
              <a:t>내가 생각하지 못한 방법이에요</a:t>
            </a:r>
            <a:r>
              <a:rPr lang="en-US" altLang="ko-KR" dirty="0"/>
              <a:t>! </a:t>
            </a:r>
            <a:r>
              <a:rPr lang="ko-KR" altLang="en-US" dirty="0"/>
              <a:t>가 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과연 그 사람이 해결을 한 것이 정말 지구상에서 그 누구도 생각하지 못했던 창의적인 방법일지는 알 수 없습니다</a:t>
            </a:r>
            <a:r>
              <a:rPr lang="en-US" altLang="ko-KR" dirty="0"/>
              <a:t>. IT</a:t>
            </a:r>
            <a:r>
              <a:rPr lang="ko-KR" altLang="en-US" dirty="0"/>
              <a:t>의 역사는 길고 똑같은 문제가 있었다면 이미 해결된 방법이 있었을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개발자를 떠나서 직장인이 시장에서 계속해서 생존을 하는 방법은 당연히 </a:t>
            </a:r>
            <a:r>
              <a:rPr lang="ko-KR" altLang="en-US" dirty="0" err="1"/>
              <a:t>문제해결력을</a:t>
            </a:r>
            <a:r>
              <a:rPr lang="ko-KR" altLang="en-US" dirty="0"/>
              <a:t> 기르는 것이고</a:t>
            </a:r>
            <a:r>
              <a:rPr lang="en-US" altLang="ko-KR" dirty="0"/>
              <a:t>, </a:t>
            </a:r>
            <a:r>
              <a:rPr lang="ko-KR" altLang="en-US" dirty="0"/>
              <a:t>문제를 해결하면 그냥 집단에서는 창의적인 사람이 될 수 있는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9083-5570-F072-5257-4832F37B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69460-BCBA-98D0-70EB-CE37230A1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3FFBD8-CCFD-4FD5-15F8-2B4DB65C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기르기 위해서는 당연히 상식적으로는 최대한 많이 경험하는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F945F33-604E-F99F-903D-78966E0F93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AC287-D067-0D05-D7C9-B14F52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4CBFD57-CE61-8ED1-AB5A-6C61907E3C5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11:17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94D10-27DE-20FF-919F-3003AA5F0A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cohnreznick.com/insights/support-rapid-delivery-of-secure-software-with-devsecop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ko/topics/automation/ansible-vs-terrafor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002/jocb.395?msockid=0f10e687d38d612a001bf258d2a4608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://www.paciellogroup.com/resources/contrastAnalys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>
                <a:latin typeface="Open Sans"/>
                <a:cs typeface="Open Sans"/>
              </a:rPr>
              <a:t>닷넷데브</a:t>
            </a:r>
            <a:r>
              <a:rPr lang="ko-KR" altLang="en-US" dirty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D1F3-CDA3-3624-3E6E-12A3B0E8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29A27-8B70-AFD2-5823-6EF0AC9313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독서 및 인터넷 강의 수강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9BBDE-A3E1-EB75-E556-91B8F32B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전문 지식을 많이 쌓을 수 있는 방법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2EACD-481A-E2D3-72C5-C6CD6AC07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주제에 대해서 저자에 의해 정제된 지식을 습득할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검색과 </a:t>
            </a:r>
            <a:r>
              <a:rPr lang="en-US" altLang="ko-KR" dirty="0"/>
              <a:t>AI</a:t>
            </a:r>
            <a:r>
              <a:rPr lang="ko-KR" altLang="en-US" dirty="0"/>
              <a:t>가 등장한 지금도 </a:t>
            </a:r>
            <a:r>
              <a:rPr lang="en-US" altLang="ko-KR" dirty="0"/>
              <a:t>Step by Step</a:t>
            </a:r>
            <a:r>
              <a:rPr lang="ko-KR" altLang="en-US" dirty="0"/>
              <a:t>으로 지식을 습득하기 위해 책</a:t>
            </a:r>
            <a:r>
              <a:rPr lang="en-US" altLang="ko-KR" dirty="0"/>
              <a:t>, </a:t>
            </a:r>
            <a:r>
              <a:rPr lang="ko-KR" altLang="en-US" dirty="0"/>
              <a:t>사람이 직접 강의 해주는 것은 매우 효과적이다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같은 책</a:t>
            </a:r>
            <a:r>
              <a:rPr lang="en-US" altLang="ko-KR" dirty="0"/>
              <a:t>, </a:t>
            </a:r>
            <a:r>
              <a:rPr lang="ko-KR" altLang="en-US" dirty="0"/>
              <a:t>같은 강의를 익힌 사람들과 공감대를 형성하여 네트워킹을 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확실한 방법이지만 시간이 오래 걸려서 중도 포기가 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가성비가 떨어진다고 착각할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119D0-D6FA-F587-382B-45EB6B0B3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검색엔진 활용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DB312-98C4-5B23-0471-50076B65E8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주제를 검색하면 여러 글을 동시에 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AI</a:t>
            </a:r>
            <a:r>
              <a:rPr lang="ko-KR" altLang="en-US" dirty="0"/>
              <a:t>가 등장하기 전까지 최고의 방법이었으며</a:t>
            </a:r>
            <a:r>
              <a:rPr lang="en-US" altLang="ko-KR" dirty="0"/>
              <a:t>, </a:t>
            </a:r>
            <a:r>
              <a:rPr lang="ko-KR" altLang="en-US" dirty="0"/>
              <a:t>현재도 자주 사용된다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여러 검색된 글을 비교 분석해서 검증하기 까지는 옳은 지식인지 판단하기 어렵다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내가 뭘 모르는지 몰라서 검색하기 어렵다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주제에 대해 키워드마다 탐색이 들어가야 하는데 개인의 지적 호기심에 따라 얻을 수 있는 지식의 양이 다르다</a:t>
            </a:r>
            <a:r>
              <a:rPr lang="en-US" altLang="ko-KR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138F6-B215-7A5A-4682-3B4AB0123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인공지능 활용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87B627-11EA-701A-7DD8-9F9BF723DD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74228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대충 질문해도 내가 뭘 알아야 하는지 가이드라인까지 잡아준다</a:t>
            </a:r>
            <a:r>
              <a:rPr lang="en-US" altLang="ko-KR" dirty="0"/>
              <a:t>. </a:t>
            </a:r>
            <a:r>
              <a:rPr lang="ko-KR" altLang="en-US" dirty="0"/>
              <a:t>물론 자세하게 질문하면 답변도 잘해준다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전혀 모르는 분야에 대해서도 인공지능과 </a:t>
            </a:r>
            <a:r>
              <a:rPr lang="ko-KR" altLang="en-US" dirty="0" err="1"/>
              <a:t>함께라면</a:t>
            </a:r>
            <a:r>
              <a:rPr lang="ko-KR" altLang="en-US" dirty="0"/>
              <a:t> 상당 부분의 업무 부담을 줄일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해줘</a:t>
            </a:r>
            <a:r>
              <a:rPr lang="en-US" altLang="ko-KR" dirty="0"/>
              <a:t>~ </a:t>
            </a:r>
            <a:r>
              <a:rPr lang="ko-KR" altLang="en-US" dirty="0"/>
              <a:t>식으로 일해버릴 수가 있어서 사람이 </a:t>
            </a:r>
            <a:r>
              <a:rPr lang="ko-KR" altLang="en-US" dirty="0" err="1"/>
              <a:t>나태해지거나</a:t>
            </a:r>
            <a:r>
              <a:rPr lang="ko-KR" altLang="en-US" dirty="0"/>
              <a:t> 개인에 따라 이미 해결이 된 문제에 대해 </a:t>
            </a:r>
            <a:r>
              <a:rPr lang="en-US" altLang="ko-KR" dirty="0"/>
              <a:t>Postmortem</a:t>
            </a:r>
            <a:r>
              <a:rPr lang="ko-KR" altLang="en-US" dirty="0"/>
              <a:t>을 하지 않고 넘어가서 성장이 멈출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월간</a:t>
            </a:r>
            <a:r>
              <a:rPr lang="en-US" altLang="ko-KR" dirty="0"/>
              <a:t>, </a:t>
            </a:r>
            <a:r>
              <a:rPr lang="ko-KR" altLang="en-US" dirty="0"/>
              <a:t>연간 구독료가 발생한다</a:t>
            </a:r>
            <a:r>
              <a:rPr lang="en-US" altLang="ko-KR" dirty="0"/>
              <a:t>. </a:t>
            </a:r>
            <a:r>
              <a:rPr lang="ko-KR" altLang="en-US" dirty="0"/>
              <a:t>구독하는 유료 인공지능 서비스가 많을 수록 구독료가 증가한다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39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AB3E-DE42-B8A1-5AFC-0D3978E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 descr="텍스트, 패션 액세서리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017CC66-9C5F-5E83-B364-7117D0EA4B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7156939" y="1810782"/>
            <a:ext cx="3657600" cy="3657600"/>
          </a:xfrm>
        </p:spPr>
      </p:pic>
      <p:pic>
        <p:nvPicPr>
          <p:cNvPr id="14" name="그림 개체 틀 13" descr="텍스트, 만화 영화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3FC0C959-EEEC-8973-7316-7654E872A2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tretch>
            <a:fillRect/>
          </a:stretch>
        </p:blipFill>
        <p:spPr>
          <a:xfrm>
            <a:off x="1602748" y="1810782"/>
            <a:ext cx="3657600" cy="36576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56EA6-3946-B98F-414F-E1B1DB14D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Generalist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4C87E-6B57-1CE9-FF68-485F10D3F8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Specialist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8532D7-E62E-A25D-1469-AAFD3EC5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15553"/>
          </a:xfrm>
        </p:spPr>
        <p:txBody>
          <a:bodyPr/>
          <a:lstStyle/>
          <a:p>
            <a:r>
              <a:rPr lang="ko-KR" altLang="en-US" dirty="0" err="1"/>
              <a:t>제네럴리스트와</a:t>
            </a:r>
            <a:r>
              <a:rPr lang="ko-KR" altLang="en-US" dirty="0"/>
              <a:t> 스페셜리스트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38314" y="6185424"/>
            <a:ext cx="35127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이미지 출처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ChatGPT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</a:rPr>
              <a:t>DALL·E 3</a:t>
            </a:r>
            <a:endParaRPr lang="ko-KR" altLang="en-US" sz="20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53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4515-7D28-73F8-034A-C8588EC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DF64-90B6-AB44-56D7-2229F3A1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ko-KR" altLang="en-US" dirty="0"/>
              <a:t>거시적인 문제해결사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41C66-D01A-D7E8-77E9-D5E7B31E2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737994"/>
            <a:ext cx="5101012" cy="1378839"/>
          </a:xfrm>
        </p:spPr>
        <p:txBody>
          <a:bodyPr/>
          <a:lstStyle/>
          <a:p>
            <a:pPr lvl="0"/>
            <a:r>
              <a:rPr lang="ko-KR" altLang="en-US" dirty="0"/>
              <a:t>한 분야만 깊게 파는 것에도 장점이 있지만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여러 분야를 두루 알면서</a:t>
            </a:r>
            <a:endParaRPr lang="en-US" altLang="ko-KR" dirty="0"/>
          </a:p>
          <a:p>
            <a:pPr lvl="0"/>
            <a:r>
              <a:rPr lang="ko-KR" altLang="en-US" dirty="0"/>
              <a:t>한 분야를 깊게 파신 분들의 디테일 적인 도움을 받아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스스로</a:t>
            </a:r>
            <a:r>
              <a:rPr lang="ko-KR" altLang="en-US" b="1" dirty="0"/>
              <a:t> 판단하는 능력</a:t>
            </a:r>
            <a:r>
              <a:rPr lang="ko-KR" altLang="en-US" dirty="0"/>
              <a:t>을 지니게 되면</a:t>
            </a:r>
            <a:endParaRPr lang="en-US" altLang="ko-KR" dirty="0"/>
          </a:p>
          <a:p>
            <a:pPr lvl="0"/>
            <a:r>
              <a:rPr lang="ko-KR" altLang="en-US" dirty="0"/>
              <a:t>최고의 시너지가 아닐까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8716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C3B8-6733-17F0-92F0-58318171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2B6-B8EE-D3A2-367C-D3EE0B8E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ko-KR" altLang="en-US" dirty="0"/>
              <a:t>안타까운 지능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2E3B-D082-7565-8879-C63152AED0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8"/>
            <a:ext cx="5101012" cy="781752"/>
          </a:xfrm>
        </p:spPr>
        <p:txBody>
          <a:bodyPr/>
          <a:lstStyle/>
          <a:p>
            <a:pPr lvl="0"/>
            <a:r>
              <a:rPr lang="ko-KR" altLang="en-US" dirty="0"/>
              <a:t>잘할 사람은 어떻게 </a:t>
            </a:r>
            <a:r>
              <a:rPr lang="ko-KR" altLang="en-US" dirty="0" err="1"/>
              <a:t>해서든</a:t>
            </a:r>
            <a:r>
              <a:rPr lang="ko-KR" altLang="en-US" dirty="0"/>
              <a:t> 잘한다</a:t>
            </a:r>
            <a:r>
              <a:rPr lang="en-US" altLang="ko-KR" dirty="0"/>
              <a:t>…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저를 구원해주신 팀장님 정말 감사드립니다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5964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0A3F-6199-CEBD-71BF-A82B9190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용과 같이 시리즈 - 리브레 위키">
            <a:extLst>
              <a:ext uri="{FF2B5EF4-FFF2-40B4-BE49-F238E27FC236}">
                <a16:creationId xmlns:a16="http://schemas.microsoft.com/office/drawing/2014/main" id="{7BF7E924-6FF0-7A00-97EB-A86EFE00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0" y="1357431"/>
            <a:ext cx="4143138" cy="41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of Warcraft: The War Within Features Overview - Warcraft Wiki ...">
            <a:extLst>
              <a:ext uri="{FF2B5EF4-FFF2-40B4-BE49-F238E27FC236}">
                <a16:creationId xmlns:a16="http://schemas.microsoft.com/office/drawing/2014/main" id="{08C6F618-9EBF-8486-175A-5785EE44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27" y="3161841"/>
            <a:ext cx="4469688" cy="34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u-Gi-Oh! Master Duel">
            <a:extLst>
              <a:ext uri="{FF2B5EF4-FFF2-40B4-BE49-F238E27FC236}">
                <a16:creationId xmlns:a16="http://schemas.microsoft.com/office/drawing/2014/main" id="{E267F332-745F-2711-1E10-A9D8FA18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29" y="451218"/>
            <a:ext cx="4872490" cy="22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75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14839683-DC19-C464-50D8-9FCAA38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40" y="743803"/>
            <a:ext cx="3703720" cy="53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2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뭐지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40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585207" y="5445423"/>
            <a:ext cx="11060491" cy="83099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 smtClean="0"/>
              <a:t>DevOps + Security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5" y="929665"/>
            <a:ext cx="7772400" cy="3581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2555905" y="4618785"/>
            <a:ext cx="7119097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4"/>
              </a:rPr>
              <a:t>https://www.cohnreznick.com/insights/support-rapid-delivery-of-secure-software-with-devsecops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10627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FAC1-A001-180D-7837-87212D22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286-E8E3-568C-76D8-984A6604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가 왜 필요한가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67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1107996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dirty="0" err="1"/>
              <a:t>DevSecOps</a:t>
            </a:r>
            <a:r>
              <a:rPr lang="ko-KR" altLang="en-US" dirty="0"/>
              <a:t>로 팀을 옮긴 이유와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나의 비전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/>
              <a:t>내가 맡았던 업무</a:t>
            </a:r>
            <a:endParaRPr lang="en-US" altLang="ko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369332"/>
          </a:xfrm>
        </p:spPr>
        <p:txBody>
          <a:bodyPr/>
          <a:lstStyle/>
          <a:p>
            <a:r>
              <a:rPr lang="en-US" altLang="ko-KR" dirty="0" smtClean="0"/>
              <a:t>Jenkins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 Actions, </a:t>
            </a:r>
            <a:r>
              <a:rPr lang="en-US" altLang="ko-KR" dirty="0" err="1" smtClean="0"/>
              <a:t>Ansible</a:t>
            </a:r>
            <a:r>
              <a:rPr lang="en-US" altLang="ko-KR" dirty="0" smtClean="0"/>
              <a:t> AWX, Terraform </a:t>
            </a:r>
            <a:r>
              <a:rPr lang="en-US" altLang="ko-KR" dirty="0"/>
              <a:t>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09479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 smtClean="0"/>
              <a:t>Jenkins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 smtClean="0"/>
              <a:t>Github</a:t>
            </a:r>
            <a:r>
              <a:rPr lang="en-US" sz="2800" dirty="0" smtClean="0"/>
              <a:t> Actions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 smtClean="0"/>
              <a:t>Ansible</a:t>
            </a:r>
            <a:r>
              <a:rPr lang="en-US" sz="2800" dirty="0" smtClean="0"/>
              <a:t> </a:t>
            </a:r>
            <a:r>
              <a:rPr lang="en-US" altLang="ko-KR" sz="2800" dirty="0" smtClean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 smtClean="0"/>
              <a:t>Terraform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 smtClean="0"/>
              <a:t>DevOps</a:t>
            </a:r>
            <a:r>
              <a:rPr lang="ko-KR" altLang="en-US" dirty="0" smtClean="0"/>
              <a:t> </a:t>
            </a:r>
            <a:r>
              <a:rPr lang="en-US" altLang="ko-KR" dirty="0" smtClean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17530220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5025" y="2818356"/>
            <a:ext cx="9770301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1"/>
                </a:solidFill>
                <a:hlinkClick r:id="rId3"/>
              </a:rPr>
              <a:t>Terraform vs </a:t>
            </a:r>
            <a:r>
              <a:rPr lang="en-US" altLang="ko-KR" sz="6600" dirty="0" err="1" smtClean="0">
                <a:solidFill>
                  <a:schemeClr val="bg1"/>
                </a:solidFill>
                <a:hlinkClick r:id="rId3"/>
              </a:rPr>
              <a:t>Ansible</a:t>
            </a:r>
            <a:r>
              <a:rPr lang="en-US" altLang="ko-KR" sz="6600" dirty="0" smtClean="0">
                <a:solidFill>
                  <a:schemeClr val="bg1"/>
                </a:solidFill>
                <a:hlinkClick r:id="rId3"/>
              </a:rPr>
              <a:t> AWX</a:t>
            </a:r>
            <a:endParaRPr lang="ko-KR" altLang="en-US" sz="66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6022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 smtClean="0"/>
              <a:t>Jenkins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 smtClean="0"/>
              <a:t>Github</a:t>
            </a:r>
            <a:r>
              <a:rPr lang="en-US" sz="2800" dirty="0" smtClean="0"/>
              <a:t> Actions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 smtClean="0"/>
              <a:t>Ansible</a:t>
            </a:r>
            <a:r>
              <a:rPr lang="en-US" sz="2800" dirty="0" smtClean="0"/>
              <a:t> </a:t>
            </a:r>
            <a:r>
              <a:rPr lang="en-US" altLang="ko-KR" sz="2800" dirty="0" smtClean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 smtClean="0"/>
              <a:t>Terraform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 smtClean="0"/>
              <a:t>DevOps</a:t>
            </a:r>
            <a:r>
              <a:rPr lang="ko-KR" altLang="en-US" dirty="0" smtClean="0"/>
              <a:t> </a:t>
            </a:r>
            <a:r>
              <a:rPr lang="en-US" altLang="ko-KR" dirty="0" smtClean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27383713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7C51-7930-60BA-8803-A6363116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4DD10-A94F-AA96-D654-046EA4A5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2F10-66C0-65C5-6D56-BF48BC8B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97A1D-7A00-5397-FB48-C4F0C457E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D2E6F-1C30-B653-5FAB-7B9DA8E5B5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A2816-5525-C5BE-152B-E0D059004A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4539-6469-45B0-8E35-EA5EEC50AD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30EB7-F609-E316-A616-108A612706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2D5499-6F33-4686-2550-ED71327445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819145-121D-3BF2-DDA6-3078DCB971F3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1988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BB11-2610-C6A2-A9F7-CA7E92E9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8AF8C-C614-7468-AC71-A49F3EFDA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881E-6D56-E336-92A7-905C00E61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30687-9561-EFB1-B8F9-88B2696F4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FDBCA-55F1-6CBA-0ED2-B8601CB0B2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DB0F5-0AF4-122C-11BD-7BCFAC22F6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C1F78-C284-00BD-BD23-2F91C4FBD6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9089E-784C-B0B3-1450-F67407D0A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980D85-AE9F-5D19-7745-134A786278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BB6B6C-8CB7-FDBD-4D74-6D9AC21B0165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62588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dirty="0"/>
              <a:t>DevOps</a:t>
            </a:r>
            <a:r>
              <a:rPr lang="ko-KR" altLang="en-US" dirty="0"/>
              <a:t>만 채용하면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문제가 해결되나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2422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507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만약 나열된 모든 문제를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해결했다면 더 이상 문제가 없을까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6391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보안은 평소에 잘하다가 딱 한번만 털리면 끝장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152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맡았던 업무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505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967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3968864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1875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8523137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90556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9149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27566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altLang="ko-KR" dirty="0" err="1"/>
              <a:t>DevSecOps</a:t>
            </a:r>
            <a:r>
              <a:rPr lang="ko-KR" altLang="en-US" dirty="0"/>
              <a:t>로 팀을 옮긴 이유와 나의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141618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77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32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91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2532-39DF-5A32-E138-C453D322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9654-9706-CCE0-80B0-C38E5830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창의적인 문제해결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31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8F77A-266D-0834-FD75-76EE8F34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02B-77A6-8E3E-6537-4021C5E2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158362" cy="1231106"/>
          </a:xfrm>
        </p:spPr>
        <p:txBody>
          <a:bodyPr/>
          <a:lstStyle/>
          <a:p>
            <a:r>
              <a:rPr lang="ko-KR" altLang="en-US" dirty="0"/>
              <a:t>크리에이티브 프로그래머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7E84-F137-2E00-A013-E4C48A6D8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ko-KR" altLang="en-US" dirty="0"/>
              <a:t>프로그래머의 창의성을 다룬 도서</a:t>
            </a:r>
            <a:endParaRPr lang="en-US" dirty="0"/>
          </a:p>
        </p:txBody>
      </p:sp>
      <p:pic>
        <p:nvPicPr>
          <p:cNvPr id="8" name="그림 개체 틀 7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568BF65C-1E22-72B5-C2D5-EEF108D5F808}"/>
              </a:ext>
            </a:extLst>
          </p:cNvPr>
          <p:cNvPicPr preferRelativeResize="0"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7128340" y="1182508"/>
            <a:ext cx="3541368" cy="4492983"/>
          </a:xfrm>
        </p:spPr>
      </p:pic>
    </p:spTree>
    <p:extLst>
      <p:ext uri="{BB962C8B-B14F-4D97-AF65-F5344CB8AC3E}">
        <p14:creationId xmlns:p14="http://schemas.microsoft.com/office/powerpoint/2010/main" val="39751228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F9B3F-2FB7-9A9C-5418-4AF75B8E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D78DB-BDAA-DB34-9E4B-44A592E67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9" r="109"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ED22D-1863-89AD-407B-CF7B804FA064}"/>
              </a:ext>
            </a:extLst>
          </p:cNvPr>
          <p:cNvSpPr/>
          <p:nvPr/>
        </p:nvSpPr>
        <p:spPr bwMode="auto">
          <a:xfrm>
            <a:off x="1382472" y="3099481"/>
            <a:ext cx="5341435" cy="635620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7289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/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D1E6-35E9-DD87-F761-B6043F57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CA38-80F2-2BDE-D217-CEC45B136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830997"/>
          </a:xfrm>
        </p:spPr>
        <p:txBody>
          <a:bodyPr/>
          <a:lstStyle/>
          <a:p>
            <a:r>
              <a:rPr lang="ko-KR" altLang="en-US" b="0" dirty="0"/>
              <a:t>어떤 것을 보고</a:t>
            </a:r>
            <a:r>
              <a:rPr lang="ko-KR" altLang="en-US" dirty="0"/>
              <a:t> 다른 사람이 창의적이라고 말한다면 </a:t>
            </a:r>
            <a:r>
              <a:rPr lang="ko-KR" altLang="en-US" b="0" dirty="0"/>
              <a:t>그것은 창의적입니다</a:t>
            </a:r>
            <a:r>
              <a:rPr lang="en-US" altLang="ko-KR" b="0" dirty="0"/>
              <a:t>. </a:t>
            </a:r>
            <a:r>
              <a:rPr lang="ko-KR" altLang="en-US" b="0" dirty="0"/>
              <a:t>참 쉽죠</a:t>
            </a:r>
            <a:r>
              <a:rPr lang="en-US" altLang="ko-KR" b="0" dirty="0"/>
              <a:t>? </a:t>
            </a:r>
            <a:r>
              <a:rPr lang="ko-KR" altLang="en-US" b="0" dirty="0"/>
              <a:t>창의성은 </a:t>
            </a:r>
            <a:r>
              <a:rPr lang="ko-KR" altLang="en-US" dirty="0"/>
              <a:t>사회적 판단</a:t>
            </a:r>
            <a:r>
              <a:rPr lang="en-US" altLang="ko-KR" b="0" dirty="0"/>
              <a:t>(social verdict)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9423-8D9D-0AC0-5602-C8AF0204D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99" y="4036953"/>
            <a:ext cx="4451089" cy="553998"/>
          </a:xfrm>
        </p:spPr>
        <p:txBody>
          <a:bodyPr/>
          <a:lstStyle/>
          <a:p>
            <a:r>
              <a:rPr lang="ko-KR" altLang="en-US" dirty="0"/>
              <a:t>칼럼 제목</a:t>
            </a:r>
            <a:r>
              <a:rPr lang="en-US" altLang="ko-KR" dirty="0"/>
              <a:t>: Advancing Creativity Theory and Research: A Socio-cultural Manifesto</a:t>
            </a:r>
            <a:r>
              <a:rPr lang="en-US" dirty="0"/>
              <a:t/>
            </a:r>
            <a:br>
              <a:rPr lang="en-US" dirty="0"/>
            </a:br>
            <a:r>
              <a:rPr lang="ko-KR" altLang="en-US" dirty="0"/>
              <a:t>학술지 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2020</a:t>
            </a:r>
            <a:r>
              <a:rPr lang="ko-KR" altLang="en-US" dirty="0">
                <a:hlinkClick r:id="rId3"/>
              </a:rPr>
              <a:t>년 </a:t>
            </a:r>
            <a:r>
              <a:rPr lang="en-US" altLang="ko-KR" dirty="0">
                <a:hlinkClick r:id="rId3"/>
              </a:rPr>
              <a:t>9</a:t>
            </a:r>
            <a:r>
              <a:rPr lang="ko-KR" altLang="en-US" dirty="0">
                <a:hlinkClick r:id="rId3"/>
              </a:rPr>
              <a:t>월 </a:t>
            </a:r>
            <a:r>
              <a:rPr lang="en-US" dirty="0">
                <a:hlinkClick r:id="rId3"/>
              </a:rPr>
              <a:t>The Journal of Create Behavior</a:t>
            </a:r>
            <a:endParaRPr lang="en-US" dirty="0"/>
          </a:p>
        </p:txBody>
      </p:sp>
      <p:pic>
        <p:nvPicPr>
          <p:cNvPr id="9" name="그림 8" descr="텍스트, 스크린샷, 폰트, 번호이(가) 표시된 사진">
            <a:extLst>
              <a:ext uri="{FF2B5EF4-FFF2-40B4-BE49-F238E27FC236}">
                <a16:creationId xmlns:a16="http://schemas.microsoft.com/office/drawing/2014/main" id="{86463FB2-8C2D-5BFD-FAE9-330A2177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85" y="605338"/>
            <a:ext cx="4834910" cy="5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6977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937-0384-5208-BB64-B8D069D2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A411-599A-CD39-E1EB-9616DFB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858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5892</Words>
  <Application>Microsoft Office PowerPoint</Application>
  <PresentationFormat>와이드스크린</PresentationFormat>
  <Paragraphs>678</Paragraphs>
  <Slides>83</Slides>
  <Notes>36</Notes>
  <HiddenSlides>5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3" baseType="lpstr">
      <vt:lpstr>Segoe UI</vt:lpstr>
      <vt:lpstr>Segoe Sans Text</vt:lpstr>
      <vt:lpstr>Open Sans SemiBold</vt:lpstr>
      <vt:lpstr>Calibri</vt:lpstr>
      <vt:lpstr>Segoe UI Semibold</vt:lpstr>
      <vt:lpstr>맑은 고딕</vt:lpstr>
      <vt:lpstr>Open Sans</vt:lpstr>
      <vt:lpstr>Wingdings</vt:lpstr>
      <vt:lpstr>Arial</vt:lpstr>
      <vt:lpstr>Azure 2023 Template</vt:lpstr>
      <vt:lpstr>DotNetDevSecOps</vt:lpstr>
      <vt:lpstr>Agenda</vt:lpstr>
      <vt:lpstr>00</vt:lpstr>
      <vt:lpstr>01</vt:lpstr>
      <vt:lpstr>창의적인 문제해결</vt:lpstr>
      <vt:lpstr>크리에이티브 프로그래머</vt:lpstr>
      <vt:lpstr>PowerPoint 프레젠테이션</vt:lpstr>
      <vt:lpstr>PowerPoint 프레젠테이션</vt:lpstr>
      <vt:lpstr>문제 해결력</vt:lpstr>
      <vt:lpstr>전문 지식을 많이 쌓을 수 있는 방법</vt:lpstr>
      <vt:lpstr>제네럴리스트와 스페셜리스트</vt:lpstr>
      <vt:lpstr>거시적인 문제해결사</vt:lpstr>
      <vt:lpstr>안타까운 지능</vt:lpstr>
      <vt:lpstr>PowerPoint 프레젠테이션</vt:lpstr>
      <vt:lpstr>PowerPoint 프레젠테이션</vt:lpstr>
      <vt:lpstr>02</vt:lpstr>
      <vt:lpstr>DevOps는 들어봤는데 DevSecOps는 뭐지?</vt:lpstr>
      <vt:lpstr>PowerPoint 프레젠테이션</vt:lpstr>
      <vt:lpstr>DevOps가 왜 필요한가?</vt:lpstr>
      <vt:lpstr>PowerPoint 프레젠테이션</vt:lpstr>
      <vt:lpstr>DevOps Tools</vt:lpstr>
      <vt:lpstr>PowerPoint 프레젠테이션</vt:lpstr>
      <vt:lpstr>DevOps Tools</vt:lpstr>
      <vt:lpstr>PowerPoint 프레젠테이션</vt:lpstr>
      <vt:lpstr>PowerPoint 프레젠테이션</vt:lpstr>
      <vt:lpstr>그럼 DevOps만 채용하면 문제가 해결되나?</vt:lpstr>
      <vt:lpstr>PowerPoint 프레젠테이션</vt:lpstr>
      <vt:lpstr>만약 나열된 모든 문제를 해결했다면 더 이상 문제가 없을까?</vt:lpstr>
      <vt:lpstr>보안은 평소에 잘하다가 딱 한번만 털리면 끝장</vt:lpstr>
      <vt:lpstr>03</vt:lpstr>
      <vt:lpstr>Session Title</vt:lpstr>
      <vt:lpstr>Session title</vt:lpstr>
      <vt:lpstr>Session Title</vt:lpstr>
      <vt:lpstr>PowerPoint 프레젠테이션</vt:lpstr>
      <vt:lpstr>Agenda </vt:lpstr>
      <vt:lpstr>Agenda</vt:lpstr>
      <vt:lpstr>00</vt:lpstr>
      <vt:lpstr>00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프레젠테이션</vt:lpstr>
      <vt:lpstr>Lorem ipsum dolor sit</vt:lpstr>
      <vt:lpstr>Lorem ipsum dolor sit amet</vt:lpstr>
      <vt:lpstr>Lorem ipsum dolor sit amet</vt:lpstr>
      <vt:lpstr>Lorem ipsum dolor sit amet</vt:lpstr>
      <vt:lpstr>PowerPoint 프레젠테이션</vt:lpstr>
      <vt:lpstr>Lorem ipsum dolor sit amet</vt:lpstr>
      <vt:lpstr>Demo: Demo title here</vt:lpstr>
      <vt:lpstr>Demo: Demo title here</vt:lpstr>
      <vt:lpstr>Lorem ipsum dolor sit amet</vt:lpstr>
      <vt:lpstr>PowerPoint 프레젠테이션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PowerPoint 프레젠테이션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Get .NET 9</vt:lpstr>
      <vt:lpstr>Resources</vt:lpstr>
      <vt:lpstr>Thank you</vt:lpstr>
      <vt:lpstr>PowerPoint 프레젠테이션</vt:lpstr>
      <vt:lpstr>PowerPoint 프레젠테이션</vt:lpstr>
      <vt:lpstr>PowerPoint 프레젠테이션</vt:lpstr>
      <vt:lpstr>PowerPoint 프레젠테이션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2025-01-06T07:38:29Z</dcterms:modified>
  <cp:category/>
</cp:coreProperties>
</file>